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loud Condensed Bold Italics" panose="020B0604020202020204" charset="-34"/>
      <p:regular r:id="rId8"/>
    </p:embeddedFont>
    <p:embeddedFont>
      <p:font typeface="Telegraf" panose="020B0604020202020204" charset="0"/>
      <p:regular r:id="rId9"/>
    </p:embeddedFont>
    <p:embeddedFont>
      <p:font typeface="Canva Sans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8E3">
                <a:alpha val="100000"/>
              </a:srgbClr>
            </a:gs>
            <a:gs pos="100000">
              <a:srgbClr val="FFB55C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1576" y="8743950"/>
            <a:ext cx="18757941" cy="1840390"/>
            <a:chOff x="0" y="0"/>
            <a:chExt cx="4940363" cy="484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0363" cy="484712"/>
            </a:xfrm>
            <a:custGeom>
              <a:avLst/>
              <a:gdLst/>
              <a:ahLst/>
              <a:cxnLst/>
              <a:rect l="l" t="t" r="r" b="b"/>
              <a:pathLst>
                <a:path w="4940363" h="484712">
                  <a:moveTo>
                    <a:pt x="0" y="0"/>
                  </a:moveTo>
                  <a:lnTo>
                    <a:pt x="4940363" y="0"/>
                  </a:lnTo>
                  <a:lnTo>
                    <a:pt x="4940363" y="484712"/>
                  </a:lnTo>
                  <a:lnTo>
                    <a:pt x="0" y="484712"/>
                  </a:lnTo>
                  <a:close/>
                </a:path>
              </a:pathLst>
            </a:custGeom>
            <a:gradFill rotWithShape="1">
              <a:gsLst>
                <a:gs pos="0">
                  <a:srgbClr val="8B7BDB">
                    <a:alpha val="100000"/>
                  </a:srgbClr>
                </a:gs>
                <a:gs pos="100000">
                  <a:srgbClr val="FFE8E3">
                    <a:alpha val="100000"/>
                  </a:srgbClr>
                </a:gs>
              </a:gsLst>
              <a:lin ang="0"/>
            </a:gra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40363" cy="5228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24679" y="1901777"/>
            <a:ext cx="8532716" cy="8002662"/>
          </a:xfrm>
          <a:custGeom>
            <a:avLst/>
            <a:gdLst/>
            <a:ahLst/>
            <a:cxnLst/>
            <a:rect l="l" t="t" r="r" b="b"/>
            <a:pathLst>
              <a:path w="8532716" h="8002662">
                <a:moveTo>
                  <a:pt x="0" y="0"/>
                </a:moveTo>
                <a:lnTo>
                  <a:pt x="8532716" y="0"/>
                </a:lnTo>
                <a:lnTo>
                  <a:pt x="8532716" y="8002662"/>
                </a:lnTo>
                <a:lnTo>
                  <a:pt x="0" y="80026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811000" y="3156930"/>
            <a:ext cx="5811407" cy="5121791"/>
          </a:xfrm>
          <a:custGeom>
            <a:avLst/>
            <a:gdLst/>
            <a:ahLst/>
            <a:cxnLst/>
            <a:rect l="l" t="t" r="r" b="b"/>
            <a:pathLst>
              <a:path w="5811407" h="5121791">
                <a:moveTo>
                  <a:pt x="0" y="0"/>
                </a:moveTo>
                <a:lnTo>
                  <a:pt x="5811407" y="0"/>
                </a:lnTo>
                <a:lnTo>
                  <a:pt x="5811407" y="5121792"/>
                </a:lnTo>
                <a:lnTo>
                  <a:pt x="0" y="5121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9" t="-14473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810419" y="536624"/>
            <a:ext cx="10383717" cy="2299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0"/>
              </a:lnSpc>
            </a:pPr>
            <a:r>
              <a:rPr lang="en-US" sz="5790" b="1" i="1" dirty="0">
                <a:solidFill>
                  <a:srgbClr val="000000"/>
                </a:solidFill>
                <a:latin typeface="Cloud Condensed Bold Italics"/>
                <a:ea typeface="Cloud Condensed Bold Italics"/>
                <a:cs typeface="Cloud Condensed Bold Italics"/>
                <a:sym typeface="Cloud Condensed Bold Italics"/>
              </a:rPr>
              <a:t>НАЦІОНАЛЬНИЙ </a:t>
            </a:r>
            <a:r>
              <a:rPr lang="en-US" sz="5790" b="1" i="1" dirty="0" smtClean="0">
                <a:solidFill>
                  <a:srgbClr val="000000"/>
                </a:solidFill>
                <a:latin typeface="Cloud Condensed Bold Italics"/>
                <a:ea typeface="Cloud Condensed Bold Italics"/>
                <a:cs typeface="Cloud Condensed Bold Italics"/>
                <a:sym typeface="Cloud Condensed Bold Italics"/>
              </a:rPr>
              <a:t>ТИЖДЕНЬ</a:t>
            </a:r>
            <a:r>
              <a:rPr lang="uk-UA" sz="5790" b="1" i="1" dirty="0" smtClean="0">
                <a:solidFill>
                  <a:srgbClr val="000000"/>
                </a:solidFill>
                <a:latin typeface="Cloud Condensed Bold Italics"/>
                <a:ea typeface="Cloud Condensed Bold Italics"/>
                <a:cs typeface="Cloud Condensed Bold Italics"/>
                <a:sym typeface="Cloud Condensed Bold Italics"/>
              </a:rPr>
              <a:t> </a:t>
            </a:r>
            <a:r>
              <a:rPr lang="en-US" sz="5790" b="1" i="1" dirty="0" smtClean="0">
                <a:solidFill>
                  <a:srgbClr val="000000"/>
                </a:solidFill>
                <a:latin typeface="Cloud Condensed Bold Italics"/>
                <a:ea typeface="Cloud Condensed Bold Italics"/>
                <a:cs typeface="Cloud Condensed Bold Italics"/>
                <a:sym typeface="Cloud Condensed Bold Italics"/>
              </a:rPr>
              <a:t>БЕЗБАР'ЄРНОСТІ</a:t>
            </a:r>
            <a:r>
              <a:rPr lang="en-US" sz="5790" b="1" i="1" dirty="0">
                <a:solidFill>
                  <a:srgbClr val="000000"/>
                </a:solidFill>
                <a:latin typeface="Cloud Condensed Bold Italics"/>
                <a:ea typeface="Cloud Condensed Bold Italics"/>
                <a:cs typeface="Cloud Condensed Bold Italics"/>
                <a:sym typeface="Cloud Condensed Bold Italics"/>
              </a:rPr>
              <a:t>: МИ ВСІ РІЗНІ, МИ ВСІ РІВНІ!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147094" y="-9525"/>
            <a:ext cx="5140906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9"/>
              </a:lnSpc>
            </a:pPr>
            <a:r>
              <a:rPr lang="en-US" sz="3253" dirty="0" smtClean="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25 </a:t>
            </a:r>
            <a:r>
              <a:rPr lang="uk-UA" sz="3253" dirty="0" smtClean="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– 31 </a:t>
            </a:r>
            <a:r>
              <a:rPr lang="en-US" sz="3253" dirty="0" err="1" smtClean="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травня</a:t>
            </a:r>
            <a:r>
              <a:rPr lang="en-US" sz="3253" dirty="0" smtClean="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202</a:t>
            </a:r>
            <a:r>
              <a:rPr lang="uk-UA" sz="3253" dirty="0" smtClean="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6</a:t>
            </a:r>
            <a:r>
              <a:rPr lang="en-US" sz="3253" dirty="0" smtClean="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3253" dirty="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р.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8E3">
                <a:alpha val="100000"/>
              </a:srgbClr>
            </a:gs>
            <a:gs pos="100000">
              <a:srgbClr val="C95745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1576" y="8743950"/>
            <a:ext cx="18757941" cy="1840390"/>
            <a:chOff x="0" y="0"/>
            <a:chExt cx="4940363" cy="484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0363" cy="484712"/>
            </a:xfrm>
            <a:custGeom>
              <a:avLst/>
              <a:gdLst/>
              <a:ahLst/>
              <a:cxnLst/>
              <a:rect l="l" t="t" r="r" b="b"/>
              <a:pathLst>
                <a:path w="4940363" h="484712">
                  <a:moveTo>
                    <a:pt x="0" y="0"/>
                  </a:moveTo>
                  <a:lnTo>
                    <a:pt x="4940363" y="0"/>
                  </a:lnTo>
                  <a:lnTo>
                    <a:pt x="4940363" y="484712"/>
                  </a:lnTo>
                  <a:lnTo>
                    <a:pt x="0" y="484712"/>
                  </a:lnTo>
                  <a:close/>
                </a:path>
              </a:pathLst>
            </a:custGeom>
            <a:gradFill rotWithShape="1">
              <a:gsLst>
                <a:gs pos="0">
                  <a:srgbClr val="236FB5">
                    <a:alpha val="100000"/>
                  </a:srgbClr>
                </a:gs>
                <a:gs pos="100000">
                  <a:srgbClr val="FFE8E3">
                    <a:alpha val="100000"/>
                  </a:srgbClr>
                </a:gs>
              </a:gsLst>
              <a:lin ang="0"/>
            </a:gra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40363" cy="5228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066111" y="4251744"/>
            <a:ext cx="4221889" cy="4648232"/>
          </a:xfrm>
          <a:custGeom>
            <a:avLst/>
            <a:gdLst/>
            <a:ahLst/>
            <a:cxnLst/>
            <a:rect l="l" t="t" r="r" b="b"/>
            <a:pathLst>
              <a:path w="4666393" h="4800632">
                <a:moveTo>
                  <a:pt x="0" y="0"/>
                </a:moveTo>
                <a:lnTo>
                  <a:pt x="4666393" y="0"/>
                </a:lnTo>
                <a:lnTo>
                  <a:pt x="4666393" y="4800632"/>
                </a:lnTo>
                <a:lnTo>
                  <a:pt x="0" y="48006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01800" y="1"/>
            <a:ext cx="3886200" cy="3924300"/>
          </a:xfrm>
          <a:custGeom>
            <a:avLst/>
            <a:gdLst/>
            <a:ahLst/>
            <a:cxnLst/>
            <a:rect l="l" t="t" r="r" b="b"/>
            <a:pathLst>
              <a:path w="4546425" h="4546425">
                <a:moveTo>
                  <a:pt x="0" y="0"/>
                </a:moveTo>
                <a:lnTo>
                  <a:pt x="4546425" y="0"/>
                </a:lnTo>
                <a:lnTo>
                  <a:pt x="4546425" y="4546425"/>
                </a:lnTo>
                <a:lnTo>
                  <a:pt x="0" y="45464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544578" y="2933700"/>
            <a:ext cx="3620663" cy="3659805"/>
          </a:xfrm>
          <a:custGeom>
            <a:avLst/>
            <a:gdLst/>
            <a:ahLst/>
            <a:cxnLst/>
            <a:rect l="l" t="t" r="r" b="b"/>
            <a:pathLst>
              <a:path w="3996317" h="3996317">
                <a:moveTo>
                  <a:pt x="0" y="0"/>
                </a:moveTo>
                <a:lnTo>
                  <a:pt x="3996317" y="0"/>
                </a:lnTo>
                <a:lnTo>
                  <a:pt x="3996317" y="3996318"/>
                </a:lnTo>
                <a:lnTo>
                  <a:pt x="0" y="39963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57201" y="647700"/>
            <a:ext cx="9677400" cy="6835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b="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Що</a:t>
            </a:r>
            <a:r>
              <a:rPr lang="en-US" sz="2899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b="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таке</a:t>
            </a:r>
            <a:r>
              <a:rPr lang="en-US" sz="2899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b="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безбар'єрність</a:t>
            </a:r>
            <a:r>
              <a:rPr lang="en-US" sz="2899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b="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Безбар'єрність</a:t>
            </a:r>
            <a:r>
              <a:rPr lang="en-US" sz="2899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–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це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світ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без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перешкод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для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всіх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endParaRPr lang="uk-UA" sz="2899" dirty="0" smtClean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Зміст</a:t>
            </a:r>
            <a:r>
              <a:rPr lang="en-US" sz="28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</a:t>
            </a:r>
            <a:r>
              <a:rPr lang="uk-UA" sz="28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Уявіть</a:t>
            </a:r>
            <a:r>
              <a:rPr lang="en-US" sz="28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світ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де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кожен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може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жити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вчитися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працювати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та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відпочивати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не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зустрічаючи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жодних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перешкод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endParaRPr lang="uk-UA" sz="2899" dirty="0" smtClean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b="1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Безбар'єрність</a:t>
            </a:r>
            <a:r>
              <a:rPr lang="en-US" sz="28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–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це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коли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суспільство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його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інфраструктура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(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будівлі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транспорт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),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інформація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та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спілкування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адаптовані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для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потреб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кожної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людини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endParaRPr lang="uk-UA" sz="2899" dirty="0" smtClean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b="1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Головний</a:t>
            </a:r>
            <a:r>
              <a:rPr lang="en-US" sz="2899" b="1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b="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принцип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"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Приймати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людей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такими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899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як</a:t>
            </a:r>
            <a:r>
              <a:rPr lang="uk-UA" sz="2899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ими</a:t>
            </a:r>
            <a:r>
              <a:rPr lang="en-US" sz="28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вони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є."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Це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означає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uk-UA" sz="28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 </a:t>
            </a:r>
            <a:r>
              <a:rPr lang="en-US" sz="2899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поваг</a:t>
            </a:r>
            <a:r>
              <a:rPr lang="uk-UA" sz="28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а</a:t>
            </a:r>
            <a:r>
              <a:rPr lang="en-US" sz="28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до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різноманітності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людей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їхніх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потреб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та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можливостей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Приклад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Якщо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людина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на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кріслі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колісному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не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може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заїхати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в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магазин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через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сходинки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–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це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бар'єр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Якщо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є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пандус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–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це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безбар'єрне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рішення</a:t>
            </a:r>
            <a:r>
              <a:rPr lang="en-US" sz="28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8E3">
                <a:alpha val="100000"/>
              </a:srgbClr>
            </a:gs>
            <a:gs pos="100000">
              <a:srgbClr val="26B36E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8600" y="8572500"/>
            <a:ext cx="18757941" cy="1840390"/>
            <a:chOff x="0" y="0"/>
            <a:chExt cx="4940363" cy="484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0363" cy="484712"/>
            </a:xfrm>
            <a:custGeom>
              <a:avLst/>
              <a:gdLst/>
              <a:ahLst/>
              <a:cxnLst/>
              <a:rect l="l" t="t" r="r" b="b"/>
              <a:pathLst>
                <a:path w="4940363" h="484712">
                  <a:moveTo>
                    <a:pt x="0" y="0"/>
                  </a:moveTo>
                  <a:lnTo>
                    <a:pt x="4940363" y="0"/>
                  </a:lnTo>
                  <a:lnTo>
                    <a:pt x="4940363" y="484712"/>
                  </a:lnTo>
                  <a:lnTo>
                    <a:pt x="0" y="484712"/>
                  </a:lnTo>
                  <a:close/>
                </a:path>
              </a:pathLst>
            </a:custGeom>
            <a:gradFill rotWithShape="1">
              <a:gsLst>
                <a:gs pos="0">
                  <a:srgbClr val="C95745">
                    <a:alpha val="100000"/>
                  </a:srgbClr>
                </a:gs>
                <a:gs pos="100000">
                  <a:srgbClr val="FFE8E3">
                    <a:alpha val="100000"/>
                  </a:srgbClr>
                </a:gs>
              </a:gsLst>
              <a:lin ang="0"/>
            </a:gra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40363" cy="5228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889280" y="4381500"/>
            <a:ext cx="4274224" cy="4495800"/>
          </a:xfrm>
          <a:custGeom>
            <a:avLst/>
            <a:gdLst/>
            <a:ahLst/>
            <a:cxnLst/>
            <a:rect l="l" t="t" r="r" b="b"/>
            <a:pathLst>
              <a:path w="5863082" h="5863082">
                <a:moveTo>
                  <a:pt x="0" y="0"/>
                </a:moveTo>
                <a:lnTo>
                  <a:pt x="5863082" y="0"/>
                </a:lnTo>
                <a:lnTo>
                  <a:pt x="5863082" y="5863082"/>
                </a:lnTo>
                <a:lnTo>
                  <a:pt x="0" y="5863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325600" y="121248"/>
            <a:ext cx="3810000" cy="4000500"/>
          </a:xfrm>
          <a:custGeom>
            <a:avLst/>
            <a:gdLst/>
            <a:ahLst/>
            <a:cxnLst/>
            <a:rect l="l" t="t" r="r" b="b"/>
            <a:pathLst>
              <a:path w="4398763" h="4398763">
                <a:moveTo>
                  <a:pt x="0" y="0"/>
                </a:moveTo>
                <a:lnTo>
                  <a:pt x="4398763" y="0"/>
                </a:lnTo>
                <a:lnTo>
                  <a:pt x="4398763" y="4398763"/>
                </a:lnTo>
                <a:lnTo>
                  <a:pt x="0" y="4398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85799" y="520154"/>
            <a:ext cx="12573001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b="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Чому</a:t>
            </a:r>
            <a:r>
              <a:rPr lang="en-US" sz="2999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безбар'єрність</a:t>
            </a:r>
            <a:r>
              <a:rPr lang="en-US" sz="2999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– </a:t>
            </a:r>
            <a:r>
              <a:rPr lang="en-US" sz="2999" b="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це</a:t>
            </a:r>
            <a:r>
              <a:rPr lang="en-US" sz="2999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важливо</a:t>
            </a:r>
            <a:r>
              <a:rPr lang="en-US" sz="2999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для</a:t>
            </a:r>
            <a:r>
              <a:rPr lang="en-US" sz="2999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кожного</a:t>
            </a:r>
            <a:r>
              <a:rPr lang="en-US" sz="2999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uk-UA" sz="2999" b="1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Безбар'єрність</a:t>
            </a:r>
            <a:r>
              <a:rPr lang="uk-UA" sz="2999" b="1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– це не лише для "особливих" людей, це про комфорт для всіх нас</a:t>
            </a:r>
            <a:r>
              <a:rPr lang="uk-UA" sz="29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uk-UA" sz="29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Мама з дитячим візком, літня людина, людина з травмою ноги (тимчасова інвалідність), кур'єр з великою сумкою – всі вони оцінять пандуси, зручні ліфти та зрозумілі вказівники.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uk-UA" sz="2999" b="1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Комфорт і безпека</a:t>
            </a:r>
            <a:r>
              <a:rPr lang="uk-UA" sz="29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Коли середовище </a:t>
            </a:r>
            <a:r>
              <a:rPr lang="uk-UA" sz="2999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безбар'єрне</a:t>
            </a:r>
            <a:r>
              <a:rPr lang="uk-UA" sz="29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воно стає безпечнішим та зручнішим для всіх. Менше ризиків травм, більше можливостей для самостійності.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uk-UA" sz="2999" b="1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Рівні можливості</a:t>
            </a:r>
            <a:r>
              <a:rPr lang="uk-UA" sz="29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</a:t>
            </a:r>
            <a:r>
              <a:rPr lang="uk-UA" sz="2999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Безбар'єрність</a:t>
            </a:r>
            <a:r>
              <a:rPr lang="uk-UA" sz="29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дає кожній людині можливість навчатися, працювати, відпочивати та почуватися повноцінним членом суспільства, незалежно від її фізичних чи інших особливостей. Це допомагає розкрити потенціал кожного.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uk-UA" sz="2999" b="1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Справедливість:</a:t>
            </a:r>
            <a:r>
              <a:rPr lang="uk-UA" sz="29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Це про право кожного на рівний доступ до всіх сфер життя.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uk-UA" sz="29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Приклад: </a:t>
            </a:r>
            <a:r>
              <a:rPr lang="uk-UA" sz="2999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Низькопідлоговий</a:t>
            </a:r>
            <a:r>
              <a:rPr lang="uk-UA" sz="29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автобус зручний не тільки для людини на кріслі колісному, а й для батьків з візочками, літніх людей, людей з валізами</a:t>
            </a:r>
            <a:r>
              <a:rPr lang="en-US" sz="29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  <a:endParaRPr lang="en-US" sz="29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8E3">
                <a:alpha val="100000"/>
              </a:srgbClr>
            </a:gs>
            <a:gs pos="100000">
              <a:srgbClr val="C95745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1576" y="8743950"/>
            <a:ext cx="18757941" cy="1840390"/>
            <a:chOff x="0" y="0"/>
            <a:chExt cx="4940363" cy="484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0363" cy="484712"/>
            </a:xfrm>
            <a:custGeom>
              <a:avLst/>
              <a:gdLst/>
              <a:ahLst/>
              <a:cxnLst/>
              <a:rect l="l" t="t" r="r" b="b"/>
              <a:pathLst>
                <a:path w="4940363" h="484712">
                  <a:moveTo>
                    <a:pt x="0" y="0"/>
                  </a:moveTo>
                  <a:lnTo>
                    <a:pt x="4940363" y="0"/>
                  </a:lnTo>
                  <a:lnTo>
                    <a:pt x="4940363" y="484712"/>
                  </a:lnTo>
                  <a:lnTo>
                    <a:pt x="0" y="484712"/>
                  </a:lnTo>
                  <a:close/>
                </a:path>
              </a:pathLst>
            </a:custGeom>
            <a:gradFill rotWithShape="1">
              <a:gsLst>
                <a:gs pos="0">
                  <a:srgbClr val="236FB5">
                    <a:alpha val="100000"/>
                  </a:srgbClr>
                </a:gs>
                <a:gs pos="100000">
                  <a:srgbClr val="FFE8E3">
                    <a:alpha val="100000"/>
                  </a:srgbClr>
                </a:gs>
              </a:gsLst>
              <a:lin ang="0"/>
            </a:gra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40363" cy="5228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549709" y="5863082"/>
            <a:ext cx="4738291" cy="4423918"/>
          </a:xfrm>
          <a:custGeom>
            <a:avLst/>
            <a:gdLst/>
            <a:ahLst/>
            <a:cxnLst/>
            <a:rect l="l" t="t" r="r" b="b"/>
            <a:pathLst>
              <a:path w="4738291" h="4423918">
                <a:moveTo>
                  <a:pt x="0" y="0"/>
                </a:moveTo>
                <a:lnTo>
                  <a:pt x="4738291" y="0"/>
                </a:lnTo>
                <a:lnTo>
                  <a:pt x="4738291" y="4423918"/>
                </a:lnTo>
                <a:lnTo>
                  <a:pt x="0" y="44239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424918" y="0"/>
            <a:ext cx="5863082" cy="5863082"/>
          </a:xfrm>
          <a:custGeom>
            <a:avLst/>
            <a:gdLst/>
            <a:ahLst/>
            <a:cxnLst/>
            <a:rect l="l" t="t" r="r" b="b"/>
            <a:pathLst>
              <a:path w="5863082" h="5863082">
                <a:moveTo>
                  <a:pt x="0" y="0"/>
                </a:moveTo>
                <a:lnTo>
                  <a:pt x="5863082" y="0"/>
                </a:lnTo>
                <a:lnTo>
                  <a:pt x="5863082" y="5863082"/>
                </a:lnTo>
                <a:lnTo>
                  <a:pt x="0" y="58630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-27989"/>
            <a:ext cx="12205342" cy="9200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0"/>
              </a:lnSpc>
              <a:spcBef>
                <a:spcPct val="0"/>
              </a:spcBef>
            </a:pPr>
            <a:r>
              <a:rPr lang="uk-UA" sz="2835" b="1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Види бар'єрів: Що нам заважає?</a:t>
            </a:r>
          </a:p>
          <a:p>
            <a:pPr algn="ctr">
              <a:lnSpc>
                <a:spcPts val="3970"/>
              </a:lnSpc>
              <a:spcBef>
                <a:spcPct val="0"/>
              </a:spcBef>
            </a:pPr>
            <a:r>
              <a:rPr lang="uk-UA" sz="2835" b="1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Фізичні бар'єри</a:t>
            </a:r>
            <a:r>
              <a:rPr lang="uk-UA" sz="2835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Це те, що ми бачимо – сходи без пандусів, високі бордюри, відсутність ліфтів, вузькі двері. Вони обмежують рух.</a:t>
            </a:r>
          </a:p>
          <a:p>
            <a:pPr algn="ctr">
              <a:lnSpc>
                <a:spcPts val="3970"/>
              </a:lnSpc>
              <a:spcBef>
                <a:spcPct val="0"/>
              </a:spcBef>
            </a:pPr>
            <a:r>
              <a:rPr lang="uk-UA" sz="2835" b="1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Інформаційні бар'єри</a:t>
            </a:r>
            <a:r>
              <a:rPr lang="uk-UA" sz="2835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Це відсутність інформації у доступному форматі – наприклад, оголошення без дублювання шрифтом </a:t>
            </a:r>
            <a:r>
              <a:rPr lang="uk-UA" sz="2835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Брайля</a:t>
            </a:r>
            <a:r>
              <a:rPr lang="uk-UA" sz="2835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для людей з порушеннями зору, відсутність </a:t>
            </a:r>
            <a:r>
              <a:rPr lang="uk-UA" sz="2835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сурдоперекладу</a:t>
            </a:r>
            <a:r>
              <a:rPr lang="uk-UA" sz="2835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для людей з порушеннями слуху, складна мова офіційних документів.</a:t>
            </a:r>
          </a:p>
          <a:p>
            <a:pPr algn="ctr">
              <a:lnSpc>
                <a:spcPts val="3970"/>
              </a:lnSpc>
              <a:spcBef>
                <a:spcPct val="0"/>
              </a:spcBef>
            </a:pPr>
            <a:r>
              <a:rPr lang="uk-UA" sz="2835" b="1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Суспільні (</a:t>
            </a:r>
            <a:r>
              <a:rPr lang="uk-UA" sz="2835" b="1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ставленнєві</a:t>
            </a:r>
            <a:r>
              <a:rPr lang="uk-UA" sz="2835" b="1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) бар'єри</a:t>
            </a:r>
            <a:r>
              <a:rPr lang="uk-UA" sz="2835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Це найскладніші бар'єри, які існують у свідомості людей – стереотипи, упередження, дискримінація, ігнорування, </a:t>
            </a:r>
            <a:r>
              <a:rPr lang="uk-UA" sz="2835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булінг</a:t>
            </a:r>
            <a:r>
              <a:rPr lang="uk-UA" sz="2835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Наприклад, коли вважають, що людина з інвалідністю "нічого не може", або уникають спілкування з нею.</a:t>
            </a:r>
          </a:p>
          <a:p>
            <a:pPr algn="ctr">
              <a:lnSpc>
                <a:spcPts val="3970"/>
              </a:lnSpc>
              <a:spcBef>
                <a:spcPct val="0"/>
              </a:spcBef>
            </a:pPr>
            <a:r>
              <a:rPr lang="uk-UA" sz="2835" b="1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Цифрові бар'єри: </a:t>
            </a:r>
            <a:r>
              <a:rPr lang="uk-UA" sz="2835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Це недоступність </a:t>
            </a:r>
            <a:r>
              <a:rPr lang="uk-UA" sz="2835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вебсайтів</a:t>
            </a:r>
            <a:r>
              <a:rPr lang="uk-UA" sz="2835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мобільних додатків для людей, які використовують спеціальні технології (наприклад, програми для читання екрана).</a:t>
            </a:r>
          </a:p>
          <a:p>
            <a:pPr algn="ctr">
              <a:lnSpc>
                <a:spcPts val="3970"/>
              </a:lnSpc>
              <a:spcBef>
                <a:spcPct val="0"/>
              </a:spcBef>
            </a:pPr>
            <a:r>
              <a:rPr lang="uk-UA" sz="2835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Приклад: Якщо людина на кріслі колісному не може потрапити в кінотеатр – це фізичний бар'єр. Якщо на сайті кінотеатру немає інформації про доступність – це інформаційний бар'єр. Якщо на людину в кріслі колісному дивляться з жалістю або зневагою – це </a:t>
            </a:r>
            <a:r>
              <a:rPr lang="uk-UA" sz="2835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ставленнєвий</a:t>
            </a:r>
            <a:r>
              <a:rPr lang="uk-UA" sz="2835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бар'єр</a:t>
            </a:r>
            <a:r>
              <a:rPr lang="en-US" sz="2835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  <a:endParaRPr lang="en-US" sz="2835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8E3">
                <a:alpha val="100000"/>
              </a:srgbClr>
            </a:gs>
            <a:gs pos="100000">
              <a:srgbClr val="26B36E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1576" y="8743950"/>
            <a:ext cx="18757941" cy="1840390"/>
            <a:chOff x="0" y="0"/>
            <a:chExt cx="4940363" cy="4847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0363" cy="484712"/>
            </a:xfrm>
            <a:custGeom>
              <a:avLst/>
              <a:gdLst/>
              <a:ahLst/>
              <a:cxnLst/>
              <a:rect l="l" t="t" r="r" b="b"/>
              <a:pathLst>
                <a:path w="4940363" h="484712">
                  <a:moveTo>
                    <a:pt x="0" y="0"/>
                  </a:moveTo>
                  <a:lnTo>
                    <a:pt x="4940363" y="0"/>
                  </a:lnTo>
                  <a:lnTo>
                    <a:pt x="4940363" y="484712"/>
                  </a:lnTo>
                  <a:lnTo>
                    <a:pt x="0" y="484712"/>
                  </a:lnTo>
                  <a:close/>
                </a:path>
              </a:pathLst>
            </a:custGeom>
            <a:gradFill rotWithShape="1">
              <a:gsLst>
                <a:gs pos="0">
                  <a:srgbClr val="236FB5">
                    <a:alpha val="100000"/>
                  </a:srgbClr>
                </a:gs>
                <a:gs pos="100000">
                  <a:srgbClr val="FFE8E3">
                    <a:alpha val="100000"/>
                  </a:srgbClr>
                </a:gs>
              </a:gsLst>
              <a:lin ang="0"/>
            </a:gra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40363" cy="5228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903392" y="5863082"/>
            <a:ext cx="3384608" cy="4008796"/>
          </a:xfrm>
          <a:custGeom>
            <a:avLst/>
            <a:gdLst/>
            <a:ahLst/>
            <a:cxnLst/>
            <a:rect l="l" t="t" r="r" b="b"/>
            <a:pathLst>
              <a:path w="3384608" h="4008796">
                <a:moveTo>
                  <a:pt x="0" y="0"/>
                </a:moveTo>
                <a:lnTo>
                  <a:pt x="3384608" y="0"/>
                </a:lnTo>
                <a:lnTo>
                  <a:pt x="3384608" y="4008797"/>
                </a:lnTo>
                <a:lnTo>
                  <a:pt x="0" y="4008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4799" y="342900"/>
            <a:ext cx="12400836" cy="782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uk-UA" sz="2599" b="1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Як ти можеш сприяти </a:t>
            </a:r>
            <a:r>
              <a:rPr lang="uk-UA" sz="2599" b="1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безбар'єрності</a:t>
            </a:r>
            <a:r>
              <a:rPr lang="uk-UA" sz="2599" b="1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uk-UA" sz="25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Кожен з нас – архітектор </a:t>
            </a:r>
            <a:r>
              <a:rPr lang="uk-UA" sz="2599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безбар'єрного</a:t>
            </a:r>
            <a:r>
              <a:rPr lang="uk-UA" sz="25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майбутнього. 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uk-UA" sz="25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Пам'ятай, що всі люди різні, але мають однакові права.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uk-UA" sz="25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Будь відкритим до спілкування, не роби висновків про людину за її зовнішністю чи особливостями.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uk-UA" sz="25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Не дражни, не ображай, не висміюй тих, хто відрізняється від тебе. Завжди стався до інших так, як хочеш, щоб ставилися до тебе.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uk-UA" sz="25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Пропонуй допомогу, якщо бачиш, що вона потрібна, але завжди запитуй: "Чи потрібна вам допомога?" і як саме її надати. Не допомагай без дозволу.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uk-UA" sz="25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Звертай увагу, чи не перешкоджають твої дії комусь (наприклад, чи не залишаєш ти самокат посеред тротуару, захаращуючи прохід).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uk-UA" sz="25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Розкажи друзям та родині про </a:t>
            </a:r>
            <a:r>
              <a:rPr lang="uk-UA" sz="2599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безбар'єрність</a:t>
            </a:r>
            <a:r>
              <a:rPr lang="uk-UA" sz="25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Чим більше людей розумітимуть її важливість, тим швидше наше суспільство стане інклюзивним.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uk-UA" sz="25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Уникай образливих слів, що стосуються людей з інвалідністю. Наприклад, "людина з інвалідністю" замість "інвалід", "людина на кріслі колісному" замість "</a:t>
            </a:r>
            <a:r>
              <a:rPr lang="uk-UA" sz="2599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візочник</a:t>
            </a:r>
            <a:r>
              <a:rPr lang="uk-UA" sz="25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".</a:t>
            </a: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uk-UA" sz="25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Приклад: Якщо ти бачиш, як хтось з труднощами відкриває двері, запитай: "Чи можу я вам допомогти</a:t>
            </a:r>
            <a:r>
              <a:rPr lang="en-US" sz="25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?"</a:t>
            </a:r>
            <a:endParaRPr lang="en-US" sz="25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2954000" y="114300"/>
            <a:ext cx="5181600" cy="5448300"/>
          </a:xfrm>
          <a:custGeom>
            <a:avLst/>
            <a:gdLst/>
            <a:ahLst/>
            <a:cxnLst/>
            <a:rect l="l" t="t" r="r" b="b"/>
            <a:pathLst>
              <a:path w="5863082" h="5863082">
                <a:moveTo>
                  <a:pt x="0" y="0"/>
                </a:moveTo>
                <a:lnTo>
                  <a:pt x="5863082" y="0"/>
                </a:lnTo>
                <a:lnTo>
                  <a:pt x="5863082" y="5863082"/>
                </a:lnTo>
                <a:lnTo>
                  <a:pt x="0" y="58630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B7BDB">
                <a:alpha val="100000"/>
              </a:srgbClr>
            </a:gs>
            <a:gs pos="100000">
              <a:srgbClr val="FFE8E3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1576" y="7695262"/>
            <a:ext cx="18757941" cy="2889078"/>
            <a:chOff x="0" y="0"/>
            <a:chExt cx="4940363" cy="760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40363" cy="760909"/>
            </a:xfrm>
            <a:custGeom>
              <a:avLst/>
              <a:gdLst/>
              <a:ahLst/>
              <a:cxnLst/>
              <a:rect l="l" t="t" r="r" b="b"/>
              <a:pathLst>
                <a:path w="4940363" h="760909">
                  <a:moveTo>
                    <a:pt x="0" y="0"/>
                  </a:moveTo>
                  <a:lnTo>
                    <a:pt x="4940363" y="0"/>
                  </a:lnTo>
                  <a:lnTo>
                    <a:pt x="4940363" y="760909"/>
                  </a:lnTo>
                  <a:lnTo>
                    <a:pt x="0" y="760909"/>
                  </a:lnTo>
                  <a:close/>
                </a:path>
              </a:pathLst>
            </a:custGeom>
            <a:gradFill rotWithShape="1">
              <a:gsLst>
                <a:gs pos="0">
                  <a:srgbClr val="FFE8E3">
                    <a:alpha val="100000"/>
                  </a:srgbClr>
                </a:gs>
                <a:gs pos="100000">
                  <a:srgbClr val="26B36E">
                    <a:alpha val="100000"/>
                  </a:srgbClr>
                </a:gs>
              </a:gsLst>
              <a:lin ang="0"/>
            </a:gra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40363" cy="7990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57200" y="4985906"/>
            <a:ext cx="4549456" cy="5598434"/>
          </a:xfrm>
          <a:custGeom>
            <a:avLst/>
            <a:gdLst/>
            <a:ahLst/>
            <a:cxnLst/>
            <a:rect l="l" t="t" r="r" b="b"/>
            <a:pathLst>
              <a:path w="4549456" h="5598434">
                <a:moveTo>
                  <a:pt x="0" y="0"/>
                </a:moveTo>
                <a:lnTo>
                  <a:pt x="4549456" y="0"/>
                </a:lnTo>
                <a:lnTo>
                  <a:pt x="4549456" y="5598434"/>
                </a:lnTo>
                <a:lnTo>
                  <a:pt x="0" y="5598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0"/>
            <a:ext cx="5181600" cy="4686300"/>
          </a:xfrm>
          <a:custGeom>
            <a:avLst/>
            <a:gdLst/>
            <a:ahLst/>
            <a:cxnLst/>
            <a:rect l="l" t="t" r="r" b="b"/>
            <a:pathLst>
              <a:path w="5639476" h="4848252">
                <a:moveTo>
                  <a:pt x="0" y="0"/>
                </a:moveTo>
                <a:lnTo>
                  <a:pt x="5639476" y="0"/>
                </a:lnTo>
                <a:lnTo>
                  <a:pt x="5639476" y="4848252"/>
                </a:lnTo>
                <a:lnTo>
                  <a:pt x="0" y="48482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965" b="-20931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364807" y="1028700"/>
            <a:ext cx="12877800" cy="8925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Безбар'єрність</a:t>
            </a:r>
            <a:r>
              <a:rPr lang="en-US" sz="3699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в </a:t>
            </a:r>
            <a:r>
              <a:rPr lang="en-US" sz="3699" b="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умовах</a:t>
            </a:r>
            <a:r>
              <a:rPr lang="en-US" sz="3699" b="1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3699" b="1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війни</a:t>
            </a:r>
            <a:endParaRPr lang="en-US" sz="3699" b="1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uk-UA" sz="32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Війна посилює потребу в </a:t>
            </a:r>
            <a:r>
              <a:rPr lang="uk-UA" sz="3299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безбар'єрності</a:t>
            </a:r>
            <a:r>
              <a:rPr lang="uk-UA" sz="32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 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uk-UA" sz="32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На жаль, війна призводить до того, що багато наших захисників та цивільних отримують травми, які змінюють їхні можливості (втрата кінцівок, порушення зору/слуху тощо).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uk-UA" sz="32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Для них надзвичайно важливо мати доступ до реабілітаційних центрів, </a:t>
            </a:r>
            <a:r>
              <a:rPr lang="uk-UA" sz="3299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безбар'єрного</a:t>
            </a:r>
            <a:r>
              <a:rPr lang="uk-UA" sz="32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середовища, щоб повернутися до повноцінного життя.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uk-UA" sz="32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Важливо бути чуйними та підтримувати людей, які пережили травматичні події. Розуміти, що не всі рани видно.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uk-UA" sz="32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Коли ми будемо відбудовувати нашу країну, ми повинні будувати її одразу </a:t>
            </a:r>
            <a:r>
              <a:rPr lang="uk-UA" sz="3299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безбар'єрною</a:t>
            </a:r>
            <a:r>
              <a:rPr lang="uk-UA" sz="32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, з урахуванням потреб усіх людей. Це шанс створити краще суспільство.</a:t>
            </a:r>
          </a:p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uk-UA" sz="32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Приклад: </a:t>
            </a:r>
            <a:r>
              <a:rPr lang="uk-UA" sz="3299" dirty="0" err="1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Проєкти</a:t>
            </a:r>
            <a:r>
              <a:rPr lang="uk-UA" sz="32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з відбудови зруйнованих освітніх закладів повинні одразу включати пандуси, широкі дверні прорізи, ліфти для всіх учасників освітнього процесу</a:t>
            </a:r>
            <a:r>
              <a:rPr lang="en-US" sz="3299" dirty="0" smtClean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  <a:endParaRPr lang="en-US" sz="3299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805</Words>
  <Application>Microsoft Office PowerPoint</Application>
  <PresentationFormat>Произвольный</PresentationFormat>
  <Paragraphs>38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Cloud Condensed Bold Italics</vt:lpstr>
      <vt:lpstr>Telegraf</vt:lpstr>
      <vt:lpstr>Canva Sans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19 - 25 травня 2025 р.</dc:title>
  <cp:lastModifiedBy>Вікторія</cp:lastModifiedBy>
  <cp:revision>7</cp:revision>
  <dcterms:created xsi:type="dcterms:W3CDTF">2006-08-16T00:00:00Z</dcterms:created>
  <dcterms:modified xsi:type="dcterms:W3CDTF">2026-05-18T10:03:48Z</dcterms:modified>
  <dc:identifier>DAGoDheTCic</dc:identifier>
</cp:coreProperties>
</file>